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11"/>
          </p:nvPr>
        </p:nvSpPr>
        <p:spPr>
          <a:xfrm>
            <a:off x="2416500" y="329307"/>
            <a:ext cx="4973915" cy="309201"/>
          </a:xfrm>
        </p:spPr>
        <p:txBody>
          <a:bodyPr/>
          <a:lstStyle/>
          <a:p>
            <a:endParaRPr kumimoji="1" lang="ja-JP" altLang="en-US"/>
          </a:p>
        </p:txBody>
      </p:sp>
      <p:sp>
        <p:nvSpPr>
          <p:cNvPr id="6" name="Slide Number Placeholder 5"/>
          <p:cNvSpPr>
            <a:spLocks noGrp="1"/>
          </p:cNvSpPr>
          <p:nvPr>
            <p:ph type="sldNum" sz="quarter" idx="12"/>
          </p:nvPr>
        </p:nvSpPr>
        <p:spPr>
          <a:xfrm>
            <a:off x="1437664" y="798973"/>
            <a:ext cx="811019" cy="503578"/>
          </a:xfrm>
        </p:spPr>
        <p:txBody>
          <a:bodyPr/>
          <a:lstStyle/>
          <a:p>
            <a:fld id="{D872AEDD-13EA-4407-B9ED-C396866DBC85}" type="slidenum">
              <a:rPr kumimoji="1" lang="ja-JP" altLang="en-US" smtClean="0"/>
              <a:t>‹#›</a:t>
            </a:fld>
            <a:endParaRPr kumimoji="1" lang="ja-JP"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256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788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22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392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3860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942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921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956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spTree>
    <p:extLst>
      <p:ext uri="{BB962C8B-B14F-4D97-AF65-F5344CB8AC3E}">
        <p14:creationId xmlns:p14="http://schemas.microsoft.com/office/powerpoint/2010/main" val="293387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05A69A-B005-4546-9B45-6EE2B0EFC202}" type="datetimeFigureOut">
              <a:rPr kumimoji="1" lang="ja-JP" altLang="en-US" smtClean="0"/>
              <a:t>2024/1/27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025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C05A69A-B005-4546-9B45-6EE2B0EFC202}" type="datetimeFigureOut">
              <a:rPr kumimoji="1" lang="ja-JP" altLang="en-US" smtClean="0"/>
              <a:t>2024/1/27</a:t>
            </a:fld>
            <a:endParaRPr kumimoji="1" lang="ja-JP" altLang="en-US"/>
          </a:p>
        </p:txBody>
      </p:sp>
      <p:sp>
        <p:nvSpPr>
          <p:cNvPr id="6" name="Footer Placeholder 5"/>
          <p:cNvSpPr>
            <a:spLocks noGrp="1"/>
          </p:cNvSpPr>
          <p:nvPr>
            <p:ph type="ftr" sz="quarter" idx="11"/>
          </p:nvPr>
        </p:nvSpPr>
        <p:spPr>
          <a:xfrm>
            <a:off x="1447382" y="318640"/>
            <a:ext cx="5541004" cy="320931"/>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D872AEDD-13EA-4407-B9ED-C396866DBC85}" type="slidenum">
              <a:rPr kumimoji="1" lang="ja-JP" altLang="en-US" smtClean="0"/>
              <a:t>‹#›</a:t>
            </a:fld>
            <a:endParaRPr kumimoji="1" lang="ja-JP"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74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C05A69A-B005-4546-9B45-6EE2B0EFC202}" type="datetimeFigureOut">
              <a:rPr kumimoji="1" lang="ja-JP" altLang="en-US" smtClean="0"/>
              <a:t>2024/1/27</a:t>
            </a:fld>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872AEDD-13EA-4407-B9ED-C396866DBC85}"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5616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CCFA3-944C-C71A-22BD-8D05EB974863}"/>
              </a:ext>
            </a:extLst>
          </p:cNvPr>
          <p:cNvSpPr>
            <a:spLocks noGrp="1"/>
          </p:cNvSpPr>
          <p:nvPr>
            <p:ph type="ctrTitle"/>
          </p:nvPr>
        </p:nvSpPr>
        <p:spPr/>
        <p:txBody>
          <a:bodyPr/>
          <a:lstStyle/>
          <a:p>
            <a:r>
              <a:rPr kumimoji="1" lang="ja-JP" altLang="en-US" dirty="0"/>
              <a:t>学生部大会　説明会</a:t>
            </a:r>
          </a:p>
        </p:txBody>
      </p:sp>
      <p:sp>
        <p:nvSpPr>
          <p:cNvPr id="3" name="字幕 2">
            <a:extLst>
              <a:ext uri="{FF2B5EF4-FFF2-40B4-BE49-F238E27FC236}">
                <a16:creationId xmlns:a16="http://schemas.microsoft.com/office/drawing/2014/main" id="{036DA156-93E4-8604-83E1-BD1819D080C3}"/>
              </a:ext>
            </a:extLst>
          </p:cNvPr>
          <p:cNvSpPr>
            <a:spLocks noGrp="1"/>
          </p:cNvSpPr>
          <p:nvPr>
            <p:ph type="subTitle" idx="1"/>
          </p:nvPr>
        </p:nvSpPr>
        <p:spPr/>
        <p:txBody>
          <a:bodyPr/>
          <a:lstStyle/>
          <a:p>
            <a:r>
              <a:rPr kumimoji="1" lang="ja-JP" altLang="en-US" dirty="0"/>
              <a:t>スピーカー：荒川、金内、仙波</a:t>
            </a:r>
          </a:p>
        </p:txBody>
      </p:sp>
    </p:spTree>
    <p:extLst>
      <p:ext uri="{BB962C8B-B14F-4D97-AF65-F5344CB8AC3E}">
        <p14:creationId xmlns:p14="http://schemas.microsoft.com/office/powerpoint/2010/main" val="4188141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DFCEB8-E175-0922-CF61-36829E87D2C6}"/>
              </a:ext>
            </a:extLst>
          </p:cNvPr>
          <p:cNvSpPr>
            <a:spLocks noGrp="1"/>
          </p:cNvSpPr>
          <p:nvPr>
            <p:ph type="title"/>
          </p:nvPr>
        </p:nvSpPr>
        <p:spPr>
          <a:xfrm>
            <a:off x="1294362" y="0"/>
            <a:ext cx="9603275" cy="1049235"/>
          </a:xfrm>
        </p:spPr>
        <p:txBody>
          <a:bodyPr/>
          <a:lstStyle/>
          <a:p>
            <a:r>
              <a:rPr kumimoji="1" lang="ja-JP" altLang="en-US" dirty="0"/>
              <a:t>プログラム</a:t>
            </a:r>
          </a:p>
        </p:txBody>
      </p:sp>
      <p:graphicFrame>
        <p:nvGraphicFramePr>
          <p:cNvPr id="4" name="コンテンツ プレースホルダー 3">
            <a:extLst>
              <a:ext uri="{FF2B5EF4-FFF2-40B4-BE49-F238E27FC236}">
                <a16:creationId xmlns:a16="http://schemas.microsoft.com/office/drawing/2014/main" id="{27035368-DE89-F7BA-80AA-7105732C9768}"/>
              </a:ext>
            </a:extLst>
          </p:cNvPr>
          <p:cNvGraphicFramePr>
            <a:graphicFrameLocks noGrp="1"/>
          </p:cNvGraphicFramePr>
          <p:nvPr>
            <p:ph idx="1"/>
            <p:extLst>
              <p:ext uri="{D42A27DB-BD31-4B8C-83A1-F6EECF244321}">
                <p14:modId xmlns:p14="http://schemas.microsoft.com/office/powerpoint/2010/main" val="1236409817"/>
              </p:ext>
            </p:extLst>
          </p:nvPr>
        </p:nvGraphicFramePr>
        <p:xfrm>
          <a:off x="1065401" y="457200"/>
          <a:ext cx="10796631" cy="5740582"/>
        </p:xfrm>
        <a:graphic>
          <a:graphicData uri="http://schemas.openxmlformats.org/drawingml/2006/table">
            <a:tbl>
              <a:tblPr/>
              <a:tblGrid>
                <a:gridCol w="697057">
                  <a:extLst>
                    <a:ext uri="{9D8B030D-6E8A-4147-A177-3AD203B41FA5}">
                      <a16:colId xmlns:a16="http://schemas.microsoft.com/office/drawing/2014/main" val="4067777113"/>
                    </a:ext>
                  </a:extLst>
                </a:gridCol>
                <a:gridCol w="3469793">
                  <a:extLst>
                    <a:ext uri="{9D8B030D-6E8A-4147-A177-3AD203B41FA5}">
                      <a16:colId xmlns:a16="http://schemas.microsoft.com/office/drawing/2014/main" val="517356323"/>
                    </a:ext>
                  </a:extLst>
                </a:gridCol>
                <a:gridCol w="6629781">
                  <a:extLst>
                    <a:ext uri="{9D8B030D-6E8A-4147-A177-3AD203B41FA5}">
                      <a16:colId xmlns:a16="http://schemas.microsoft.com/office/drawing/2014/main" val="341621349"/>
                    </a:ext>
                  </a:extLst>
                </a:gridCol>
              </a:tblGrid>
              <a:tr h="507176">
                <a:tc>
                  <a:txBody>
                    <a:bodyPr/>
                    <a:lstStyle/>
                    <a:p>
                      <a:pPr fontAlgn="t"/>
                      <a:br>
                        <a:rPr lang="ja-JP" altLang="en-US" sz="1100">
                          <a:effectLst/>
                        </a:rPr>
                      </a:b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1" i="0" u="none" strike="noStrike">
                          <a:solidFill>
                            <a:srgbClr val="000000"/>
                          </a:solidFill>
                          <a:effectLst/>
                          <a:latin typeface="Arial" panose="020B0604020202020204" pitchFamily="34" charset="0"/>
                        </a:rPr>
                        <a:t>タイトル</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1" i="0" u="none" strike="noStrike">
                          <a:solidFill>
                            <a:srgbClr val="000000"/>
                          </a:solidFill>
                          <a:effectLst/>
                          <a:latin typeface="Arial" panose="020B0604020202020204" pitchFamily="34" charset="0"/>
                        </a:rPr>
                        <a:t>内容</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7508452"/>
                  </a:ext>
                </a:extLst>
              </a:tr>
              <a:tr h="206979">
                <a:tc>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①</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写真撮影</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en-US" altLang="ja-JP" sz="900" b="0" i="0" u="none" strike="noStrike">
                          <a:solidFill>
                            <a:srgbClr val="000000"/>
                          </a:solidFill>
                          <a:effectLst/>
                          <a:latin typeface="Arial" panose="020B0604020202020204" pitchFamily="34" charset="0"/>
                        </a:rPr>
                        <a:t>※</a:t>
                      </a:r>
                      <a:r>
                        <a:rPr lang="ja-JP" altLang="en-US" sz="900" b="0" i="0" u="none" strike="noStrike">
                          <a:solidFill>
                            <a:srgbClr val="000000"/>
                          </a:solidFill>
                          <a:effectLst/>
                          <a:latin typeface="Arial" panose="020B0604020202020204" pitchFamily="34" charset="0"/>
                        </a:rPr>
                        <a:t>途中退室する人のことを考慮して開始前に撮影する</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551799"/>
                  </a:ext>
                </a:extLst>
              </a:tr>
              <a:tr h="368624">
                <a:tc>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②</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開会の挨拶（</a:t>
                      </a:r>
                      <a:r>
                        <a:rPr lang="en-US" altLang="ja-JP" sz="900" b="0" i="0" u="none" strike="noStrike">
                          <a:solidFill>
                            <a:srgbClr val="000000"/>
                          </a:solidFill>
                          <a:effectLst/>
                          <a:latin typeface="Arial" panose="020B0604020202020204" pitchFamily="34" charset="0"/>
                        </a:rPr>
                        <a:t>10</a:t>
                      </a:r>
                      <a:r>
                        <a:rPr lang="ja-JP" altLang="en-US" sz="900" b="0" i="0" u="none" strike="noStrike">
                          <a:solidFill>
                            <a:srgbClr val="000000"/>
                          </a:solidFill>
                          <a:effectLst/>
                          <a:latin typeface="Arial" panose="020B0604020202020204" pitchFamily="34" charset="0"/>
                        </a:rPr>
                        <a:t>分）</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a:solidFill>
                            <a:srgbClr val="000000"/>
                          </a:solidFill>
                          <a:effectLst/>
                          <a:latin typeface="Arial" panose="020B0604020202020204" pitchFamily="34" charset="0"/>
                        </a:rPr>
                        <a:t>・金内代表からの挨拶</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・学生部の紹介</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5478520"/>
                  </a:ext>
                </a:extLst>
              </a:tr>
              <a:tr h="992110">
                <a:tc rowSpan="4">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③</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zh-TW" altLang="en-US" sz="900" b="0" i="0" u="none" strike="noStrike">
                          <a:solidFill>
                            <a:srgbClr val="000000"/>
                          </a:solidFill>
                          <a:effectLst/>
                          <a:latin typeface="Arial" panose="020B0604020202020204" pitchFamily="34" charset="0"/>
                        </a:rPr>
                        <a:t>紹介（５分）</a:t>
                      </a:r>
                      <a:endParaRPr lang="zh-TW"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・来賓の方々の紹介</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・ビデオメッセージの放映</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・局員からの挨拶</a:t>
                      </a:r>
                      <a:endParaRPr lang="ja-JP" altLang="en-US" sz="1100" dirty="0">
                        <a:effectLst/>
                      </a:endParaRPr>
                    </a:p>
                    <a:p>
                      <a:pPr fontAlgn="t"/>
                      <a:br>
                        <a:rPr lang="ja-JP" altLang="en-US" sz="1100" dirty="0">
                          <a:effectLst/>
                        </a:rPr>
                      </a:br>
                      <a:endParaRPr lang="ja-JP" altLang="en-US" sz="1100" dirty="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5005770"/>
                  </a:ext>
                </a:extLst>
              </a:tr>
              <a:tr h="530268">
                <a:tc vMerge="1">
                  <a:txBody>
                    <a:bodyPr/>
                    <a:lstStyle/>
                    <a:p>
                      <a:endParaRPr kumimoji="1" lang="ja-JP" altLang="en-US"/>
                    </a:p>
                  </a:txBody>
                  <a:tcPr/>
                </a:tc>
                <a:tc>
                  <a:txBody>
                    <a:bodyPr/>
                    <a:lstStyle/>
                    <a:p>
                      <a:pPr algn="ctr" rtl="0" fontAlgn="t">
                        <a:spcBef>
                          <a:spcPts val="0"/>
                        </a:spcBef>
                        <a:spcAft>
                          <a:spcPts val="0"/>
                        </a:spcAft>
                      </a:pPr>
                      <a:r>
                        <a:rPr lang="zh-TW" altLang="en-US" sz="900" b="0" i="0" u="none" strike="noStrike">
                          <a:solidFill>
                            <a:srgbClr val="000000"/>
                          </a:solidFill>
                          <a:effectLst/>
                          <a:latin typeface="Arial" panose="020B0604020202020204" pitchFamily="34" charset="0"/>
                        </a:rPr>
                        <a:t>活動報告（各</a:t>
                      </a:r>
                      <a:r>
                        <a:rPr lang="en-US" altLang="zh-TW" sz="900" b="0" i="0" u="none" strike="noStrike">
                          <a:solidFill>
                            <a:srgbClr val="000000"/>
                          </a:solidFill>
                          <a:effectLst/>
                          <a:latin typeface="Arial" panose="020B0604020202020204" pitchFamily="34" charset="0"/>
                        </a:rPr>
                        <a:t>5</a:t>
                      </a:r>
                      <a:r>
                        <a:rPr lang="zh-TW" altLang="en-US" sz="900" b="0" i="0" u="none" strike="noStrike">
                          <a:solidFill>
                            <a:srgbClr val="000000"/>
                          </a:solidFill>
                          <a:effectLst/>
                          <a:latin typeface="Arial" panose="020B0604020202020204" pitchFamily="34" charset="0"/>
                        </a:rPr>
                        <a:t>分、全体</a:t>
                      </a:r>
                      <a:r>
                        <a:rPr lang="en-US" altLang="zh-TW" sz="900" b="0" i="0" u="none" strike="noStrike">
                          <a:solidFill>
                            <a:srgbClr val="000000"/>
                          </a:solidFill>
                          <a:effectLst/>
                          <a:latin typeface="Arial" panose="020B0604020202020204" pitchFamily="34" charset="0"/>
                        </a:rPr>
                        <a:t>30</a:t>
                      </a:r>
                      <a:r>
                        <a:rPr lang="zh-TW" altLang="en-US" sz="900" b="0" i="0" u="none" strike="noStrike">
                          <a:solidFill>
                            <a:srgbClr val="000000"/>
                          </a:solidFill>
                          <a:effectLst/>
                          <a:latin typeface="Arial" panose="020B0604020202020204" pitchFamily="34" charset="0"/>
                        </a:rPr>
                        <a:t>分）</a:t>
                      </a:r>
                      <a:endParaRPr lang="zh-TW"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a:solidFill>
                            <a:srgbClr val="000000"/>
                          </a:solidFill>
                          <a:effectLst/>
                          <a:latin typeface="Arial" panose="020B0604020202020204" pitchFamily="34" charset="0"/>
                        </a:rPr>
                        <a:t>全体、各地域支部、バックオフィスから活動報告を行う</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いままでの学生部とこれからの学生部の展望的なことを喋る</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・質疑応答</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8390775"/>
                  </a:ext>
                </a:extLst>
              </a:tr>
              <a:tr h="530268">
                <a:tc vMerge="1">
                  <a:txBody>
                    <a:bodyPr/>
                    <a:lstStyle/>
                    <a:p>
                      <a:endParaRPr kumimoji="1" lang="ja-JP" altLang="en-US"/>
                    </a:p>
                  </a:txBody>
                  <a:tcPr/>
                </a:tc>
                <a:tc>
                  <a:txBody>
                    <a:bodyPr/>
                    <a:lstStyle/>
                    <a:p>
                      <a:pPr algn="ctr" rtl="0" fontAlgn="t">
                        <a:spcBef>
                          <a:spcPts val="0"/>
                        </a:spcBef>
                        <a:spcAft>
                          <a:spcPts val="0"/>
                        </a:spcAft>
                      </a:pPr>
                      <a:r>
                        <a:rPr lang="zh-TW" altLang="en-US" sz="900" b="0" i="0" u="none" strike="noStrike">
                          <a:solidFill>
                            <a:srgbClr val="000000"/>
                          </a:solidFill>
                          <a:effectLst/>
                          <a:latin typeface="Arial" panose="020B0604020202020204" pitchFamily="34" charset="0"/>
                        </a:rPr>
                        <a:t>決意表明（</a:t>
                      </a:r>
                      <a:r>
                        <a:rPr lang="en-US" altLang="zh-TW" sz="900" b="0" i="0" u="none" strike="noStrike">
                          <a:solidFill>
                            <a:srgbClr val="000000"/>
                          </a:solidFill>
                          <a:effectLst/>
                          <a:latin typeface="Arial" panose="020B0604020202020204" pitchFamily="34" charset="0"/>
                        </a:rPr>
                        <a:t>10</a:t>
                      </a:r>
                      <a:r>
                        <a:rPr lang="zh-TW" altLang="en-US" sz="900" b="0" i="0" u="none" strike="noStrike">
                          <a:solidFill>
                            <a:srgbClr val="000000"/>
                          </a:solidFill>
                          <a:effectLst/>
                          <a:latin typeface="Arial" panose="020B0604020202020204" pitchFamily="34" charset="0"/>
                        </a:rPr>
                        <a:t>分）</a:t>
                      </a:r>
                      <a:endParaRPr lang="zh-TW"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・議員さんへ学生部が党内でどの立ち位置でいるべきなのか述べる</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既存の部員にも知ってもらう必要がある</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・党から学生部に期待することを幹部に話してもらう</a:t>
                      </a:r>
                      <a:endParaRPr lang="ja-JP" altLang="en-US" sz="1100" dirty="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75410736"/>
                  </a:ext>
                </a:extLst>
              </a:tr>
              <a:tr h="530268">
                <a:tc vMerge="1">
                  <a:txBody>
                    <a:bodyPr/>
                    <a:lstStyle/>
                    <a:p>
                      <a:endParaRPr kumimoji="1" lang="ja-JP" altLang="en-US"/>
                    </a:p>
                  </a:txBody>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政策の紹介（</a:t>
                      </a:r>
                      <a:r>
                        <a:rPr lang="en-US" altLang="ja-JP" sz="900" b="0" i="0" u="none" strike="noStrike">
                          <a:solidFill>
                            <a:srgbClr val="000000"/>
                          </a:solidFill>
                          <a:effectLst/>
                          <a:latin typeface="Arial" panose="020B0604020202020204" pitchFamily="34" charset="0"/>
                        </a:rPr>
                        <a:t>10</a:t>
                      </a:r>
                      <a:r>
                        <a:rPr lang="ja-JP" altLang="en-US" sz="900" b="0" i="0" u="none" strike="noStrike">
                          <a:solidFill>
                            <a:srgbClr val="000000"/>
                          </a:solidFill>
                          <a:effectLst/>
                          <a:latin typeface="Arial" panose="020B0604020202020204" pitchFamily="34" charset="0"/>
                        </a:rPr>
                        <a:t>分）</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a:solidFill>
                            <a:srgbClr val="000000"/>
                          </a:solidFill>
                          <a:effectLst/>
                          <a:latin typeface="Arial" panose="020B0604020202020204" pitchFamily="34" charset="0"/>
                        </a:rPr>
                        <a:t>若者維新八策の紹介</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学生向けの政策（教育無償化、少子化対策は除く）</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・質疑応答</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6429358"/>
                  </a:ext>
                </a:extLst>
              </a:tr>
              <a:tr h="507176">
                <a:tc>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④</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閉会の言葉（</a:t>
                      </a:r>
                      <a:r>
                        <a:rPr lang="en-US" altLang="ja-JP" sz="900" b="0" i="0" u="none" strike="noStrike">
                          <a:solidFill>
                            <a:srgbClr val="000000"/>
                          </a:solidFill>
                          <a:effectLst/>
                          <a:latin typeface="Arial" panose="020B0604020202020204" pitchFamily="34" charset="0"/>
                        </a:rPr>
                        <a:t>2</a:t>
                      </a:r>
                      <a:r>
                        <a:rPr lang="ja-JP" altLang="en-US" sz="900" b="0" i="0" u="none" strike="noStrike">
                          <a:solidFill>
                            <a:srgbClr val="000000"/>
                          </a:solidFill>
                          <a:effectLst/>
                          <a:latin typeface="Arial" panose="020B0604020202020204" pitchFamily="34" charset="0"/>
                        </a:rPr>
                        <a:t>分）</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br>
                        <a:rPr lang="ja-JP" altLang="en-US" sz="1100">
                          <a:effectLst/>
                        </a:rPr>
                      </a:b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6455879"/>
                  </a:ext>
                </a:extLst>
              </a:tr>
              <a:tr h="507176">
                <a:tc>
                  <a:txBody>
                    <a:bodyPr/>
                    <a:lstStyle/>
                    <a:p>
                      <a:pPr fontAlgn="ctr"/>
                      <a:br>
                        <a:rPr lang="ja-JP" altLang="en-US" sz="1100">
                          <a:effectLst/>
                        </a:rPr>
                      </a:b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休憩（</a:t>
                      </a:r>
                      <a:r>
                        <a:rPr lang="en-US" altLang="ja-JP" sz="900" b="0" i="0" u="none" strike="noStrike">
                          <a:solidFill>
                            <a:srgbClr val="000000"/>
                          </a:solidFill>
                          <a:effectLst/>
                          <a:latin typeface="Arial" panose="020B0604020202020204" pitchFamily="34" charset="0"/>
                        </a:rPr>
                        <a:t>10</a:t>
                      </a:r>
                      <a:r>
                        <a:rPr lang="ja-JP" altLang="en-US" sz="900" b="0" i="0" u="none" strike="noStrike">
                          <a:solidFill>
                            <a:srgbClr val="000000"/>
                          </a:solidFill>
                          <a:effectLst/>
                          <a:latin typeface="Arial" panose="020B0604020202020204" pitchFamily="34" charset="0"/>
                        </a:rPr>
                        <a:t>分）</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br>
                        <a:rPr lang="ja-JP" altLang="en-US" sz="1100">
                          <a:effectLst/>
                        </a:rPr>
                      </a:b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6339619"/>
                  </a:ext>
                </a:extLst>
              </a:tr>
              <a:tr h="368624">
                <a:tc>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⑤</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ja-JP" altLang="en-US" sz="900" b="0" i="0" u="none" strike="noStrike">
                          <a:solidFill>
                            <a:srgbClr val="000000"/>
                          </a:solidFill>
                          <a:effectLst/>
                          <a:latin typeface="Arial" panose="020B0604020202020204" pitchFamily="34" charset="0"/>
                        </a:rPr>
                        <a:t>講演（</a:t>
                      </a:r>
                      <a:r>
                        <a:rPr lang="en-US" altLang="ja-JP" sz="900" b="0" i="0" u="none" strike="noStrike">
                          <a:solidFill>
                            <a:srgbClr val="000000"/>
                          </a:solidFill>
                          <a:effectLst/>
                          <a:latin typeface="Arial" panose="020B0604020202020204" pitchFamily="34" charset="0"/>
                        </a:rPr>
                        <a:t>50</a:t>
                      </a:r>
                      <a:r>
                        <a:rPr lang="ja-JP" altLang="en-US" sz="900" b="0" i="0" u="none" strike="noStrike">
                          <a:solidFill>
                            <a:srgbClr val="000000"/>
                          </a:solidFill>
                          <a:effectLst/>
                          <a:latin typeface="Arial" panose="020B0604020202020204" pitchFamily="34" charset="0"/>
                        </a:rPr>
                        <a:t>分）</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a:solidFill>
                            <a:srgbClr val="000000"/>
                          </a:solidFill>
                          <a:effectLst/>
                          <a:latin typeface="Arial" panose="020B0604020202020204" pitchFamily="34" charset="0"/>
                        </a:rPr>
                        <a:t>・足立議員からのお言葉</a:t>
                      </a:r>
                      <a:endParaRPr lang="ja-JP" altLang="en-US" sz="1100">
                        <a:effectLst/>
                      </a:endParaRPr>
                    </a:p>
                    <a:p>
                      <a:pPr rtl="0" fontAlgn="t">
                        <a:spcBef>
                          <a:spcPts val="0"/>
                        </a:spcBef>
                        <a:spcAft>
                          <a:spcPts val="0"/>
                        </a:spcAft>
                      </a:pPr>
                      <a:r>
                        <a:rPr lang="ja-JP" altLang="en-US" sz="900" b="0" i="0" u="none" strike="noStrike">
                          <a:solidFill>
                            <a:srgbClr val="000000"/>
                          </a:solidFill>
                          <a:effectLst/>
                          <a:latin typeface="Arial" panose="020B0604020202020204" pitchFamily="34" charset="0"/>
                        </a:rPr>
                        <a:t>・質疑応答</a:t>
                      </a:r>
                      <a:endParaRPr lang="ja-JP"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2241631"/>
                  </a:ext>
                </a:extLst>
              </a:tr>
              <a:tr h="691913">
                <a:tc>
                  <a:txBody>
                    <a:bodyPr/>
                    <a:lstStyle/>
                    <a:p>
                      <a:pPr algn="ctr" rtl="0" fontAlgn="ctr">
                        <a:spcBef>
                          <a:spcPts val="0"/>
                        </a:spcBef>
                        <a:spcAft>
                          <a:spcPts val="0"/>
                        </a:spcAft>
                      </a:pPr>
                      <a:r>
                        <a:rPr lang="ja-JP" altLang="en-US" sz="900" b="0" i="0" u="none" strike="noStrike">
                          <a:solidFill>
                            <a:srgbClr val="000000"/>
                          </a:solidFill>
                          <a:effectLst/>
                          <a:latin typeface="Arial" panose="020B0604020202020204" pitchFamily="34" charset="0"/>
                        </a:rPr>
                        <a:t>⑥</a:t>
                      </a:r>
                      <a:endParaRPr lang="ja-JP" altLang="en-US" sz="1100">
                        <a:effectLst/>
                      </a:endParaRPr>
                    </a:p>
                  </a:txBody>
                  <a:tcPr marL="29919" marR="29919" marT="29919" marB="2991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spcBef>
                          <a:spcPts val="0"/>
                        </a:spcBef>
                        <a:spcAft>
                          <a:spcPts val="0"/>
                        </a:spcAft>
                      </a:pPr>
                      <a:r>
                        <a:rPr lang="zh-TW" altLang="en-US" sz="900" b="0" i="0" u="none" strike="noStrike">
                          <a:solidFill>
                            <a:srgbClr val="000000"/>
                          </a:solidFill>
                          <a:effectLst/>
                          <a:latin typeface="Arial" panose="020B0604020202020204" pitchFamily="34" charset="0"/>
                        </a:rPr>
                        <a:t>自由時間（</a:t>
                      </a:r>
                      <a:r>
                        <a:rPr lang="en-US" altLang="zh-TW" sz="900" b="0" i="0" u="none" strike="noStrike">
                          <a:solidFill>
                            <a:srgbClr val="000000"/>
                          </a:solidFill>
                          <a:effectLst/>
                          <a:latin typeface="Arial" panose="020B0604020202020204" pitchFamily="34" charset="0"/>
                        </a:rPr>
                        <a:t>30</a:t>
                      </a:r>
                      <a:r>
                        <a:rPr lang="zh-TW" altLang="en-US" sz="900" b="0" i="0" u="none" strike="noStrike">
                          <a:solidFill>
                            <a:srgbClr val="000000"/>
                          </a:solidFill>
                          <a:effectLst/>
                          <a:latin typeface="Arial" panose="020B0604020202020204" pitchFamily="34" charset="0"/>
                        </a:rPr>
                        <a:t>分）</a:t>
                      </a:r>
                      <a:endParaRPr lang="zh-TW" altLang="en-US" sz="110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当日の半分ぐらいは自由な交流の場とする</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ー学生と学生</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ー学生と議員</a:t>
                      </a:r>
                      <a:endParaRPr lang="ja-JP" altLang="en-US" sz="1100" dirty="0">
                        <a:effectLst/>
                      </a:endParaRPr>
                    </a:p>
                    <a:p>
                      <a:pPr rtl="0" fontAlgn="t">
                        <a:spcBef>
                          <a:spcPts val="0"/>
                        </a:spcBef>
                        <a:spcAft>
                          <a:spcPts val="0"/>
                        </a:spcAft>
                      </a:pPr>
                      <a:r>
                        <a:rPr lang="ja-JP" altLang="en-US" sz="900" b="0" i="0" u="none" strike="noStrike" dirty="0">
                          <a:solidFill>
                            <a:srgbClr val="000000"/>
                          </a:solidFill>
                          <a:effectLst/>
                          <a:latin typeface="Arial" panose="020B0604020202020204" pitchFamily="34" charset="0"/>
                        </a:rPr>
                        <a:t>ー議員と議員</a:t>
                      </a:r>
                      <a:endParaRPr lang="ja-JP" altLang="en-US" sz="1100" dirty="0">
                        <a:effectLst/>
                      </a:endParaRPr>
                    </a:p>
                  </a:txBody>
                  <a:tcPr marL="29919" marR="29919" marT="29919" marB="299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9828796"/>
                  </a:ext>
                </a:extLst>
              </a:tr>
            </a:tbl>
          </a:graphicData>
        </a:graphic>
      </p:graphicFrame>
      <p:sp>
        <p:nvSpPr>
          <p:cNvPr id="5" name="Rectangle 1">
            <a:extLst>
              <a:ext uri="{FF2B5EF4-FFF2-40B4-BE49-F238E27FC236}">
                <a16:creationId xmlns:a16="http://schemas.microsoft.com/office/drawing/2014/main" id="{CC61B2D0-CB97-0CB8-90DC-567FBDB7355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348968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0CAA92-26C9-B667-CF57-B79C5302A207}"/>
              </a:ext>
            </a:extLst>
          </p:cNvPr>
          <p:cNvSpPr>
            <a:spLocks noGrp="1"/>
          </p:cNvSpPr>
          <p:nvPr>
            <p:ph type="title"/>
          </p:nvPr>
        </p:nvSpPr>
        <p:spPr/>
        <p:txBody>
          <a:bodyPr/>
          <a:lstStyle/>
          <a:p>
            <a:r>
              <a:rPr kumimoji="1" lang="ja-JP" altLang="en-US" dirty="0"/>
              <a:t>参加予定者</a:t>
            </a:r>
          </a:p>
        </p:txBody>
      </p:sp>
      <p:sp>
        <p:nvSpPr>
          <p:cNvPr id="3" name="コンテンツ プレースホルダー 2">
            <a:extLst>
              <a:ext uri="{FF2B5EF4-FFF2-40B4-BE49-F238E27FC236}">
                <a16:creationId xmlns:a16="http://schemas.microsoft.com/office/drawing/2014/main" id="{730F509D-CE20-8637-789C-09B09B276F7F}"/>
              </a:ext>
            </a:extLst>
          </p:cNvPr>
          <p:cNvSpPr>
            <a:spLocks noGrp="1"/>
          </p:cNvSpPr>
          <p:nvPr>
            <p:ph idx="1"/>
          </p:nvPr>
        </p:nvSpPr>
        <p:spPr>
          <a:xfrm>
            <a:off x="1392573" y="2015731"/>
            <a:ext cx="9662282" cy="4037749"/>
          </a:xfrm>
        </p:spPr>
        <p:txBody>
          <a:bodyPr>
            <a:normAutofit lnSpcReduction="10000"/>
          </a:bodyPr>
          <a:lstStyle/>
          <a:p>
            <a:pPr rtl="0">
              <a:spcBef>
                <a:spcPts val="0"/>
              </a:spcBef>
              <a:spcAft>
                <a:spcPts val="0"/>
              </a:spcAft>
            </a:pPr>
            <a:r>
              <a:rPr lang="ja-JP" altLang="en-US" sz="1000" b="0" i="0" u="none" strike="noStrike" dirty="0">
                <a:solidFill>
                  <a:srgbClr val="000000"/>
                </a:solidFill>
                <a:effectLst/>
                <a:latin typeface="Arial" panose="020B0604020202020204" pitchFamily="34" charset="0"/>
              </a:rPr>
              <a:t>   馬場伸之代表</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藤田文武幹事長</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音喜多駿政調会長</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柳ヶ瀬裕文総務会長</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松本ときひろ品川区議会議員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沢田良衆議院議員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東山あきお武蔵野市議会議員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なすのあやか川崎市議会議員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中川しゅんいち川口市議会議員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青木はるか船橋市議会議員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平沢かずひろ春日部市議会議員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岸野ともやす千葉５区支部長</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関東協力支部長</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黒田まさき堺市議会議員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黒田まりこ大阪市議会議員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永井公大大阪府議会議員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中川たかし奈良県議会議員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川口賢神戸市議会議員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西川知己堺市議会議員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くぼた亮大阪市議会議員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関西協力議員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藤田あきら大阪市議会議員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元局長</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手塚大輔長野２区支部長</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中部協力議員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山崎あきお長野市議会議員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中部協力議員</a:t>
            </a:r>
            <a:r>
              <a:rPr lang="en-US" altLang="ja-JP" sz="1000" b="0" i="0" u="none" strike="noStrike" dirty="0">
                <a:solidFill>
                  <a:srgbClr val="000000"/>
                </a:solidFill>
                <a:effectLst/>
                <a:latin typeface="Arial" panose="020B0604020202020204" pitchFamily="34" charset="0"/>
              </a:rPr>
              <a:t>)</a:t>
            </a:r>
            <a:endParaRPr lang="ja-JP" altLang="en-US" sz="1000" b="0" dirty="0">
              <a:effectLst/>
            </a:endParaRPr>
          </a:p>
          <a:p>
            <a:pPr rtl="0">
              <a:spcBef>
                <a:spcPts val="0"/>
              </a:spcBef>
              <a:spcAft>
                <a:spcPts val="0"/>
              </a:spcAft>
            </a:pPr>
            <a:r>
              <a:rPr lang="ja-JP" altLang="en-US" sz="1000" b="0" i="0" u="none" strike="noStrike" dirty="0">
                <a:solidFill>
                  <a:srgbClr val="000000"/>
                </a:solidFill>
                <a:effectLst/>
                <a:latin typeface="Arial" panose="020B0604020202020204" pitchFamily="34" charset="0"/>
              </a:rPr>
              <a:t>　西沢フミヤ松本市議会議員</a:t>
            </a:r>
            <a:r>
              <a:rPr lang="en-US" altLang="ja-JP" sz="1000" b="0" i="0" u="none" strike="noStrike" dirty="0">
                <a:solidFill>
                  <a:srgbClr val="000000"/>
                </a:solidFill>
                <a:effectLst/>
                <a:latin typeface="Arial" panose="020B0604020202020204" pitchFamily="34" charset="0"/>
              </a:rPr>
              <a:t>(</a:t>
            </a:r>
            <a:r>
              <a:rPr lang="ja-JP" altLang="en-US" sz="1000" b="0" i="0" u="none" strike="noStrike" dirty="0">
                <a:solidFill>
                  <a:srgbClr val="000000"/>
                </a:solidFill>
                <a:effectLst/>
                <a:latin typeface="Arial" panose="020B0604020202020204" pitchFamily="34" charset="0"/>
              </a:rPr>
              <a:t>中部協力議員</a:t>
            </a:r>
            <a:r>
              <a:rPr lang="ja-JP" altLang="en-US" sz="1000" dirty="0">
                <a:solidFill>
                  <a:srgbClr val="000000"/>
                </a:solidFill>
                <a:latin typeface="Arial" panose="020B0604020202020204" pitchFamily="34" charset="0"/>
              </a:rPr>
              <a:t>）</a:t>
            </a:r>
            <a:endParaRPr lang="ja-JP" altLang="en-US" sz="1000" b="0" dirty="0">
              <a:effectLst/>
            </a:endParaRPr>
          </a:p>
        </p:txBody>
      </p:sp>
    </p:spTree>
    <p:extLst>
      <p:ext uri="{BB962C8B-B14F-4D97-AF65-F5344CB8AC3E}">
        <p14:creationId xmlns:p14="http://schemas.microsoft.com/office/powerpoint/2010/main" val="365218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4F44A4-933A-60A5-3213-BD2E1AD5F29F}"/>
              </a:ext>
            </a:extLst>
          </p:cNvPr>
          <p:cNvSpPr>
            <a:spLocks noGrp="1"/>
          </p:cNvSpPr>
          <p:nvPr>
            <p:ph type="title"/>
          </p:nvPr>
        </p:nvSpPr>
        <p:spPr/>
        <p:txBody>
          <a:bodyPr/>
          <a:lstStyle/>
          <a:p>
            <a:r>
              <a:rPr kumimoji="1" lang="ja-JP" altLang="en-US" dirty="0"/>
              <a:t>開催目的</a:t>
            </a:r>
          </a:p>
        </p:txBody>
      </p:sp>
      <p:sp>
        <p:nvSpPr>
          <p:cNvPr id="3" name="コンテンツ プレースホルダー 2">
            <a:extLst>
              <a:ext uri="{FF2B5EF4-FFF2-40B4-BE49-F238E27FC236}">
                <a16:creationId xmlns:a16="http://schemas.microsoft.com/office/drawing/2014/main" id="{8A2BD8AA-B417-6905-194C-5C9BC8F3820D}"/>
              </a:ext>
            </a:extLst>
          </p:cNvPr>
          <p:cNvSpPr>
            <a:spLocks noGrp="1"/>
          </p:cNvSpPr>
          <p:nvPr>
            <p:ph idx="1"/>
          </p:nvPr>
        </p:nvSpPr>
        <p:spPr/>
        <p:txBody>
          <a:bodyPr/>
          <a:lstStyle/>
          <a:p>
            <a:pPr marL="0" indent="0">
              <a:buNone/>
            </a:pPr>
            <a:r>
              <a:rPr kumimoji="1" lang="ja-JP" altLang="en-US" dirty="0"/>
              <a:t>①党内での学生部の認知度を向上させること</a:t>
            </a:r>
            <a:endParaRPr kumimoji="1" lang="en-US" altLang="ja-JP" dirty="0"/>
          </a:p>
          <a:p>
            <a:pPr marL="0" indent="0">
              <a:buNone/>
            </a:pPr>
            <a:r>
              <a:rPr lang="ja-JP" altLang="en-US" dirty="0"/>
              <a:t>②地域支部同士の結束力を強固にし、全国連携の強化を図ること。</a:t>
            </a:r>
            <a:endParaRPr lang="en-US" altLang="ja-JP" dirty="0"/>
          </a:p>
          <a:p>
            <a:pPr marL="0" indent="0">
              <a:buNone/>
            </a:pPr>
            <a:r>
              <a:rPr kumimoji="1" lang="ja-JP" altLang="en-US" dirty="0"/>
              <a:t>③議員と学生の関係を構築させ、これからの学生部イベントへの足掛かりとすること。</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173912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9A0EE-39CD-B86C-5EFB-8A179965AE8D}"/>
              </a:ext>
            </a:extLst>
          </p:cNvPr>
          <p:cNvSpPr>
            <a:spLocks noGrp="1"/>
          </p:cNvSpPr>
          <p:nvPr>
            <p:ph type="title"/>
          </p:nvPr>
        </p:nvSpPr>
        <p:spPr/>
        <p:txBody>
          <a:bodyPr/>
          <a:lstStyle/>
          <a:p>
            <a:r>
              <a:rPr kumimoji="1" lang="ja-JP" altLang="en-US" dirty="0"/>
              <a:t>学生部の理念</a:t>
            </a:r>
          </a:p>
        </p:txBody>
      </p:sp>
      <p:sp>
        <p:nvSpPr>
          <p:cNvPr id="3" name="コンテンツ プレースホルダー 2">
            <a:extLst>
              <a:ext uri="{FF2B5EF4-FFF2-40B4-BE49-F238E27FC236}">
                <a16:creationId xmlns:a16="http://schemas.microsoft.com/office/drawing/2014/main" id="{A86CC8BB-AC9A-8CB5-C105-D9D5AE1E3A59}"/>
              </a:ext>
            </a:extLst>
          </p:cNvPr>
          <p:cNvSpPr>
            <a:spLocks noGrp="1"/>
          </p:cNvSpPr>
          <p:nvPr>
            <p:ph idx="1"/>
          </p:nvPr>
        </p:nvSpPr>
        <p:spPr>
          <a:xfrm>
            <a:off x="1451579" y="2015732"/>
            <a:ext cx="9603275" cy="534521"/>
          </a:xfrm>
        </p:spPr>
        <p:txBody>
          <a:bodyPr/>
          <a:lstStyle/>
          <a:p>
            <a:r>
              <a:rPr kumimoji="1" lang="ja-JP" altLang="en-US" dirty="0"/>
              <a:t>学生部の役割</a:t>
            </a:r>
          </a:p>
        </p:txBody>
      </p:sp>
      <p:sp>
        <p:nvSpPr>
          <p:cNvPr id="4" name="コンテンツ プレースホルダー 2">
            <a:extLst>
              <a:ext uri="{FF2B5EF4-FFF2-40B4-BE49-F238E27FC236}">
                <a16:creationId xmlns:a16="http://schemas.microsoft.com/office/drawing/2014/main" id="{4C5FF39D-2785-6E3F-242F-571EC519F64D}"/>
              </a:ext>
            </a:extLst>
          </p:cNvPr>
          <p:cNvSpPr txBox="1">
            <a:spLocks/>
          </p:cNvSpPr>
          <p:nvPr/>
        </p:nvSpPr>
        <p:spPr>
          <a:xfrm>
            <a:off x="1451578" y="4040487"/>
            <a:ext cx="9603275" cy="534521"/>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a:lstStyle>
          <a:p>
            <a:r>
              <a:rPr lang="ja-JP" altLang="en-US" dirty="0"/>
              <a:t>学生部の機能</a:t>
            </a:r>
          </a:p>
        </p:txBody>
      </p:sp>
      <p:sp>
        <p:nvSpPr>
          <p:cNvPr id="5" name="四角形: 角を丸くする 4">
            <a:extLst>
              <a:ext uri="{FF2B5EF4-FFF2-40B4-BE49-F238E27FC236}">
                <a16:creationId xmlns:a16="http://schemas.microsoft.com/office/drawing/2014/main" id="{80DBCB97-110B-4D4C-2E43-918E587CBF94}"/>
              </a:ext>
            </a:extLst>
          </p:cNvPr>
          <p:cNvSpPr/>
          <p:nvPr/>
        </p:nvSpPr>
        <p:spPr>
          <a:xfrm>
            <a:off x="3137483" y="2550253"/>
            <a:ext cx="5276675" cy="12667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dirty="0"/>
              <a:t>若者への政治参加を促進させること</a:t>
            </a:r>
          </a:p>
        </p:txBody>
      </p:sp>
      <p:sp>
        <p:nvSpPr>
          <p:cNvPr id="6" name="四角形: 角を丸くする 5">
            <a:extLst>
              <a:ext uri="{FF2B5EF4-FFF2-40B4-BE49-F238E27FC236}">
                <a16:creationId xmlns:a16="http://schemas.microsoft.com/office/drawing/2014/main" id="{DC2267DC-32DC-CFE3-499D-8DC2846483D8}"/>
              </a:ext>
            </a:extLst>
          </p:cNvPr>
          <p:cNvSpPr/>
          <p:nvPr/>
        </p:nvSpPr>
        <p:spPr>
          <a:xfrm>
            <a:off x="3137482" y="4464341"/>
            <a:ext cx="5276675" cy="126673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dirty="0"/>
              <a:t>将来活躍する学生を育成すること</a:t>
            </a:r>
          </a:p>
        </p:txBody>
      </p:sp>
    </p:spTree>
    <p:extLst>
      <p:ext uri="{BB962C8B-B14F-4D97-AF65-F5344CB8AC3E}">
        <p14:creationId xmlns:p14="http://schemas.microsoft.com/office/powerpoint/2010/main" val="1473741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EB34F9-A9B1-91F9-5B91-5F3811E5A51F}"/>
              </a:ext>
            </a:extLst>
          </p:cNvPr>
          <p:cNvSpPr>
            <a:spLocks noGrp="1"/>
          </p:cNvSpPr>
          <p:nvPr>
            <p:ph type="title"/>
          </p:nvPr>
        </p:nvSpPr>
        <p:spPr/>
        <p:txBody>
          <a:bodyPr/>
          <a:lstStyle/>
          <a:p>
            <a:r>
              <a:rPr kumimoji="1" lang="ja-JP" altLang="en-US" dirty="0"/>
              <a:t>開催する意義①　直接的意義</a:t>
            </a:r>
          </a:p>
        </p:txBody>
      </p:sp>
      <p:sp>
        <p:nvSpPr>
          <p:cNvPr id="3" name="コンテンツ プレースホルダー 2">
            <a:extLst>
              <a:ext uri="{FF2B5EF4-FFF2-40B4-BE49-F238E27FC236}">
                <a16:creationId xmlns:a16="http://schemas.microsoft.com/office/drawing/2014/main" id="{269B1346-3B30-3E25-B53E-E5C8E23C3719}"/>
              </a:ext>
            </a:extLst>
          </p:cNvPr>
          <p:cNvSpPr>
            <a:spLocks noGrp="1"/>
          </p:cNvSpPr>
          <p:nvPr>
            <p:ph idx="1"/>
          </p:nvPr>
        </p:nvSpPr>
        <p:spPr>
          <a:xfrm>
            <a:off x="1451579" y="1960233"/>
            <a:ext cx="9603275" cy="3450613"/>
          </a:xfrm>
        </p:spPr>
        <p:txBody>
          <a:bodyPr/>
          <a:lstStyle/>
          <a:p>
            <a:r>
              <a:rPr kumimoji="1" lang="ja-JP" altLang="en-US" dirty="0"/>
              <a:t>マスメディアに取り上げてもらえることで、若者含む一般人に「学生部」という存在を認知してもらう。その結果、部員が増加する可能性がある。</a:t>
            </a:r>
            <a:endParaRPr kumimoji="1" lang="en-US" altLang="ja-JP" dirty="0"/>
          </a:p>
          <a:p>
            <a:pPr marL="0" indent="0">
              <a:buNone/>
            </a:pPr>
            <a:endParaRPr kumimoji="1" lang="en-US" altLang="ja-JP" dirty="0"/>
          </a:p>
          <a:p>
            <a:r>
              <a:rPr kumimoji="1" lang="ja-JP" altLang="en-US" dirty="0"/>
              <a:t>参加議員に</a:t>
            </a:r>
            <a:r>
              <a:rPr kumimoji="1" lang="en-US" altLang="ja-JP" dirty="0"/>
              <a:t>X</a:t>
            </a:r>
            <a:r>
              <a:rPr kumimoji="1" lang="ja-JP" altLang="en-US" dirty="0"/>
              <a:t>で広めてもらうことで、若者含む支持者に「学生部」という存在を認知してもらう。その結果、部員が増加する可能性がある。</a:t>
            </a:r>
            <a:endParaRPr kumimoji="1" lang="en-US" altLang="ja-JP" dirty="0"/>
          </a:p>
          <a:p>
            <a:endParaRPr lang="en-US" altLang="ja-JP" dirty="0"/>
          </a:p>
          <a:p>
            <a:r>
              <a:rPr kumimoji="1" lang="ja-JP" altLang="en-US" dirty="0"/>
              <a:t>若者と政治家が関わることで部員の政治への関心が高まる。</a:t>
            </a:r>
          </a:p>
        </p:txBody>
      </p:sp>
      <p:sp>
        <p:nvSpPr>
          <p:cNvPr id="8" name="楕円 7">
            <a:extLst>
              <a:ext uri="{FF2B5EF4-FFF2-40B4-BE49-F238E27FC236}">
                <a16:creationId xmlns:a16="http://schemas.microsoft.com/office/drawing/2014/main" id="{9A1725EF-5C60-A656-FCF8-F1EA5E4C0EB9}"/>
              </a:ext>
            </a:extLst>
          </p:cNvPr>
          <p:cNvSpPr/>
          <p:nvPr/>
        </p:nvSpPr>
        <p:spPr>
          <a:xfrm>
            <a:off x="1744910" y="5268286"/>
            <a:ext cx="3380763" cy="102345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学生部の認知</a:t>
            </a:r>
          </a:p>
        </p:txBody>
      </p:sp>
      <p:sp>
        <p:nvSpPr>
          <p:cNvPr id="9" name="楕円 8">
            <a:extLst>
              <a:ext uri="{FF2B5EF4-FFF2-40B4-BE49-F238E27FC236}">
                <a16:creationId xmlns:a16="http://schemas.microsoft.com/office/drawing/2014/main" id="{2A0462CC-6FF2-0EE1-57B9-CDAB95D5FA91}"/>
              </a:ext>
            </a:extLst>
          </p:cNvPr>
          <p:cNvSpPr/>
          <p:nvPr/>
        </p:nvSpPr>
        <p:spPr>
          <a:xfrm>
            <a:off x="6399882" y="5268285"/>
            <a:ext cx="3380763" cy="102345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議員と部員の関わり</a:t>
            </a:r>
          </a:p>
        </p:txBody>
      </p:sp>
    </p:spTree>
    <p:extLst>
      <p:ext uri="{BB962C8B-B14F-4D97-AF65-F5344CB8AC3E}">
        <p14:creationId xmlns:p14="http://schemas.microsoft.com/office/powerpoint/2010/main" val="134795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F6CD52-B284-165A-CDCD-79C14A7E2140}"/>
              </a:ext>
            </a:extLst>
          </p:cNvPr>
          <p:cNvSpPr>
            <a:spLocks noGrp="1"/>
          </p:cNvSpPr>
          <p:nvPr>
            <p:ph type="title"/>
          </p:nvPr>
        </p:nvSpPr>
        <p:spPr/>
        <p:txBody>
          <a:bodyPr/>
          <a:lstStyle/>
          <a:p>
            <a:r>
              <a:rPr kumimoji="1" lang="ja-JP" altLang="en-US" dirty="0"/>
              <a:t>開催する意義②　間接的意義</a:t>
            </a:r>
          </a:p>
        </p:txBody>
      </p:sp>
      <p:sp>
        <p:nvSpPr>
          <p:cNvPr id="3" name="コンテンツ プレースホルダー 2">
            <a:extLst>
              <a:ext uri="{FF2B5EF4-FFF2-40B4-BE49-F238E27FC236}">
                <a16:creationId xmlns:a16="http://schemas.microsoft.com/office/drawing/2014/main" id="{7F6CBF08-E91A-682E-BA10-F19F6AD9280F}"/>
              </a:ext>
            </a:extLst>
          </p:cNvPr>
          <p:cNvSpPr>
            <a:spLocks noGrp="1"/>
          </p:cNvSpPr>
          <p:nvPr>
            <p:ph idx="1"/>
          </p:nvPr>
        </p:nvSpPr>
        <p:spPr/>
        <p:txBody>
          <a:bodyPr/>
          <a:lstStyle/>
          <a:p>
            <a:r>
              <a:rPr kumimoji="1" lang="ja-JP" altLang="en-US" dirty="0"/>
              <a:t>学生部の活動としてアピールできる一例として公表することができ、「しっかり動いている組織」というイメージを与えることができる。</a:t>
            </a:r>
            <a:endParaRPr kumimoji="1" lang="en-US" altLang="ja-JP" dirty="0"/>
          </a:p>
          <a:p>
            <a:endParaRPr lang="en-US" altLang="ja-JP" dirty="0"/>
          </a:p>
          <a:p>
            <a:endParaRPr kumimoji="1" lang="en-US" altLang="ja-JP" dirty="0"/>
          </a:p>
          <a:p>
            <a:r>
              <a:rPr kumimoji="1" lang="ja-JP" altLang="en-US" dirty="0"/>
              <a:t>「学生部」を知らない議員と関係を強化することで、今後のイベントの幅の拡大につなげることができる。その結果、多角的な視点から考えられる学生を育てることができる。</a:t>
            </a:r>
          </a:p>
        </p:txBody>
      </p:sp>
      <p:sp>
        <p:nvSpPr>
          <p:cNvPr id="4" name="楕円 3">
            <a:extLst>
              <a:ext uri="{FF2B5EF4-FFF2-40B4-BE49-F238E27FC236}">
                <a16:creationId xmlns:a16="http://schemas.microsoft.com/office/drawing/2014/main" id="{39C1FF40-345F-2ECF-3F4D-C4D327880EA8}"/>
              </a:ext>
            </a:extLst>
          </p:cNvPr>
          <p:cNvSpPr/>
          <p:nvPr/>
        </p:nvSpPr>
        <p:spPr>
          <a:xfrm>
            <a:off x="1744910" y="5268286"/>
            <a:ext cx="3380763" cy="102345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アピールポイントの創出</a:t>
            </a:r>
          </a:p>
        </p:txBody>
      </p:sp>
      <p:sp>
        <p:nvSpPr>
          <p:cNvPr id="5" name="楕円 4">
            <a:extLst>
              <a:ext uri="{FF2B5EF4-FFF2-40B4-BE49-F238E27FC236}">
                <a16:creationId xmlns:a16="http://schemas.microsoft.com/office/drawing/2014/main" id="{19E399F9-53CD-D136-4D92-7ACB1EDDFEB9}"/>
              </a:ext>
            </a:extLst>
          </p:cNvPr>
          <p:cNvSpPr/>
          <p:nvPr/>
        </p:nvSpPr>
        <p:spPr>
          <a:xfrm>
            <a:off x="5865302" y="5268285"/>
            <a:ext cx="3380763" cy="1023457"/>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活躍する学生の育成</a:t>
            </a:r>
          </a:p>
        </p:txBody>
      </p:sp>
    </p:spTree>
    <p:extLst>
      <p:ext uri="{BB962C8B-B14F-4D97-AF65-F5344CB8AC3E}">
        <p14:creationId xmlns:p14="http://schemas.microsoft.com/office/powerpoint/2010/main" val="142012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A62044-61FD-EE46-491F-CB5FFDA03AA9}"/>
              </a:ext>
            </a:extLst>
          </p:cNvPr>
          <p:cNvSpPr>
            <a:spLocks noGrp="1"/>
          </p:cNvSpPr>
          <p:nvPr>
            <p:ph type="title"/>
          </p:nvPr>
        </p:nvSpPr>
        <p:spPr/>
        <p:txBody>
          <a:bodyPr/>
          <a:lstStyle/>
          <a:p>
            <a:r>
              <a:rPr kumimoji="1" lang="ja-JP" altLang="en-US" dirty="0"/>
              <a:t>メリット</a:t>
            </a:r>
          </a:p>
        </p:txBody>
      </p:sp>
      <p:sp>
        <p:nvSpPr>
          <p:cNvPr id="3" name="コンテンツ プレースホルダー 2">
            <a:extLst>
              <a:ext uri="{FF2B5EF4-FFF2-40B4-BE49-F238E27FC236}">
                <a16:creationId xmlns:a16="http://schemas.microsoft.com/office/drawing/2014/main" id="{98ECA220-2323-40AC-C76E-81AE6118367B}"/>
              </a:ext>
            </a:extLst>
          </p:cNvPr>
          <p:cNvSpPr>
            <a:spLocks noGrp="1"/>
          </p:cNvSpPr>
          <p:nvPr>
            <p:ph idx="1"/>
          </p:nvPr>
        </p:nvSpPr>
        <p:spPr/>
        <p:txBody>
          <a:bodyPr/>
          <a:lstStyle/>
          <a:p>
            <a:r>
              <a:rPr kumimoji="1" lang="ja-JP" altLang="en-US" dirty="0"/>
              <a:t>党内の地位が向上する可能性がある。</a:t>
            </a:r>
            <a:endParaRPr kumimoji="1" lang="en-US" altLang="ja-JP" dirty="0"/>
          </a:p>
          <a:p>
            <a:r>
              <a:rPr lang="ja-JP" altLang="en-US" dirty="0"/>
              <a:t>学生部が活発化する可能性がある。</a:t>
            </a:r>
            <a:endParaRPr lang="en-US" altLang="ja-JP" dirty="0"/>
          </a:p>
          <a:p>
            <a:r>
              <a:rPr kumimoji="1" lang="ja-JP" altLang="en-US" dirty="0"/>
              <a:t>学生部が一体化する可能性がる。</a:t>
            </a:r>
            <a:endParaRPr kumimoji="1" lang="en-US" altLang="ja-JP" dirty="0"/>
          </a:p>
          <a:p>
            <a:r>
              <a:rPr lang="ja-JP" altLang="en-US" dirty="0"/>
              <a:t>イベント企画の幅が拡大することで、多角的な視点から考えられる学生部を育成することができるようになる。</a:t>
            </a:r>
            <a:endParaRPr lang="en-US" altLang="ja-JP" dirty="0"/>
          </a:p>
          <a:p>
            <a:r>
              <a:rPr lang="ja-JP" altLang="en-US" dirty="0"/>
              <a:t>部員に幹部が何を考えているのかが伝わる。</a:t>
            </a:r>
            <a:endParaRPr lang="en-US" altLang="ja-JP" dirty="0"/>
          </a:p>
          <a:p>
            <a:r>
              <a:rPr kumimoji="1" lang="ja-JP" altLang="en-US" dirty="0"/>
              <a:t>党に学生部の活動内容が伝わる。</a:t>
            </a:r>
          </a:p>
        </p:txBody>
      </p:sp>
    </p:spTree>
    <p:extLst>
      <p:ext uri="{BB962C8B-B14F-4D97-AF65-F5344CB8AC3E}">
        <p14:creationId xmlns:p14="http://schemas.microsoft.com/office/powerpoint/2010/main" val="26773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99F29-DA9F-666E-3449-0BCC06051C0B}"/>
              </a:ext>
            </a:extLst>
          </p:cNvPr>
          <p:cNvSpPr>
            <a:spLocks noGrp="1"/>
          </p:cNvSpPr>
          <p:nvPr>
            <p:ph type="title"/>
          </p:nvPr>
        </p:nvSpPr>
        <p:spPr/>
        <p:txBody>
          <a:bodyPr/>
          <a:lstStyle/>
          <a:p>
            <a:r>
              <a:rPr kumimoji="1" lang="ja-JP" altLang="en-US" dirty="0"/>
              <a:t>デメリット</a:t>
            </a:r>
          </a:p>
        </p:txBody>
      </p:sp>
      <p:sp>
        <p:nvSpPr>
          <p:cNvPr id="3" name="コンテンツ プレースホルダー 2">
            <a:extLst>
              <a:ext uri="{FF2B5EF4-FFF2-40B4-BE49-F238E27FC236}">
                <a16:creationId xmlns:a16="http://schemas.microsoft.com/office/drawing/2014/main" id="{D970FC75-AC49-09EF-5D86-E43F3433CAF5}"/>
              </a:ext>
            </a:extLst>
          </p:cNvPr>
          <p:cNvSpPr>
            <a:spLocks noGrp="1"/>
          </p:cNvSpPr>
          <p:nvPr>
            <p:ph idx="1"/>
          </p:nvPr>
        </p:nvSpPr>
        <p:spPr/>
        <p:txBody>
          <a:bodyPr/>
          <a:lstStyle/>
          <a:p>
            <a:r>
              <a:rPr kumimoji="1" lang="ja-JP" altLang="en-US" dirty="0"/>
              <a:t>学生の時間が使われる。</a:t>
            </a:r>
            <a:endParaRPr kumimoji="1" lang="en-US" altLang="ja-JP" dirty="0"/>
          </a:p>
          <a:p>
            <a:r>
              <a:rPr lang="ja-JP" altLang="en-US" dirty="0"/>
              <a:t>学生のお金が使われる。</a:t>
            </a:r>
            <a:r>
              <a:rPr lang="en-US" altLang="ja-JP" dirty="0"/>
              <a:t>※</a:t>
            </a:r>
            <a:r>
              <a:rPr lang="ja-JP" altLang="en-US" dirty="0"/>
              <a:t>軽減する方策が考えられている。</a:t>
            </a:r>
            <a:endParaRPr lang="en-US" altLang="ja-JP" dirty="0"/>
          </a:p>
          <a:p>
            <a:r>
              <a:rPr kumimoji="1" lang="ja-JP" altLang="en-US" dirty="0"/>
              <a:t>学生を</a:t>
            </a:r>
            <a:r>
              <a:rPr kumimoji="1" lang="en-US" altLang="ja-JP" dirty="0"/>
              <a:t>40</a:t>
            </a:r>
            <a:r>
              <a:rPr kumimoji="1" lang="ja-JP" altLang="en-US" dirty="0"/>
              <a:t>人以上集めなければならない。</a:t>
            </a:r>
            <a:endParaRPr kumimoji="1" lang="en-US" altLang="ja-JP" dirty="0"/>
          </a:p>
          <a:p>
            <a:endParaRPr kumimoji="1" lang="ja-JP" altLang="en-US" dirty="0"/>
          </a:p>
        </p:txBody>
      </p:sp>
    </p:spTree>
    <p:extLst>
      <p:ext uri="{BB962C8B-B14F-4D97-AF65-F5344CB8AC3E}">
        <p14:creationId xmlns:p14="http://schemas.microsoft.com/office/powerpoint/2010/main" val="354722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5117A6-06C1-1419-8277-1B733E936972}"/>
              </a:ext>
            </a:extLst>
          </p:cNvPr>
          <p:cNvSpPr>
            <a:spLocks noGrp="1"/>
          </p:cNvSpPr>
          <p:nvPr>
            <p:ph type="title"/>
          </p:nvPr>
        </p:nvSpPr>
        <p:spPr/>
        <p:txBody>
          <a:bodyPr/>
          <a:lstStyle/>
          <a:p>
            <a:r>
              <a:rPr kumimoji="1" lang="ja-JP" altLang="en-US" dirty="0"/>
              <a:t>参加人数</a:t>
            </a:r>
          </a:p>
        </p:txBody>
      </p:sp>
      <p:sp>
        <p:nvSpPr>
          <p:cNvPr id="3" name="コンテンツ プレースホルダー 2">
            <a:extLst>
              <a:ext uri="{FF2B5EF4-FFF2-40B4-BE49-F238E27FC236}">
                <a16:creationId xmlns:a16="http://schemas.microsoft.com/office/drawing/2014/main" id="{B6FF7E60-8260-F3E8-D3E8-8443195ABF96}"/>
              </a:ext>
            </a:extLst>
          </p:cNvPr>
          <p:cNvSpPr>
            <a:spLocks noGrp="1"/>
          </p:cNvSpPr>
          <p:nvPr>
            <p:ph idx="1"/>
          </p:nvPr>
        </p:nvSpPr>
        <p:spPr/>
        <p:txBody>
          <a:bodyPr/>
          <a:lstStyle/>
          <a:p>
            <a:r>
              <a:rPr kumimoji="1" lang="ja-JP" altLang="en-US" dirty="0"/>
              <a:t>全体で</a:t>
            </a:r>
            <a:r>
              <a:rPr kumimoji="1" lang="en-US" altLang="ja-JP" dirty="0"/>
              <a:t>30</a:t>
            </a:r>
            <a:r>
              <a:rPr kumimoji="1" lang="ja-JP" altLang="en-US" dirty="0"/>
              <a:t>～</a:t>
            </a:r>
            <a:r>
              <a:rPr kumimoji="1" lang="en-US" altLang="ja-JP" dirty="0"/>
              <a:t>40</a:t>
            </a:r>
            <a:r>
              <a:rPr kumimoji="1" lang="ja-JP" altLang="en-US" dirty="0"/>
              <a:t>人集めなければならない。</a:t>
            </a:r>
            <a:endParaRPr kumimoji="1" lang="en-US" altLang="ja-JP" dirty="0"/>
          </a:p>
          <a:p>
            <a:r>
              <a:rPr lang="ja-JP" altLang="en-US" dirty="0"/>
              <a:t>関東は</a:t>
            </a:r>
            <a:r>
              <a:rPr lang="en-US" altLang="ja-JP" dirty="0"/>
              <a:t>20</a:t>
            </a:r>
            <a:r>
              <a:rPr lang="ja-JP" altLang="en-US" dirty="0"/>
              <a:t>人集めることが目標</a:t>
            </a:r>
            <a:endParaRPr kumimoji="1" lang="ja-JP" altLang="en-US" dirty="0"/>
          </a:p>
        </p:txBody>
      </p:sp>
    </p:spTree>
    <p:extLst>
      <p:ext uri="{BB962C8B-B14F-4D97-AF65-F5344CB8AC3E}">
        <p14:creationId xmlns:p14="http://schemas.microsoft.com/office/powerpoint/2010/main" val="535359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9B3F54-3440-0303-A840-840CF3EB85C7}"/>
              </a:ext>
            </a:extLst>
          </p:cNvPr>
          <p:cNvSpPr>
            <a:spLocks noGrp="1"/>
          </p:cNvSpPr>
          <p:nvPr>
            <p:ph type="title"/>
          </p:nvPr>
        </p:nvSpPr>
        <p:spPr/>
        <p:txBody>
          <a:bodyPr/>
          <a:lstStyle/>
          <a:p>
            <a:r>
              <a:rPr kumimoji="1" lang="ja-JP" altLang="en-US" dirty="0"/>
              <a:t>イメージ</a:t>
            </a:r>
          </a:p>
        </p:txBody>
      </p:sp>
      <p:pic>
        <p:nvPicPr>
          <p:cNvPr id="2050" name="Picture 2">
            <a:extLst>
              <a:ext uri="{FF2B5EF4-FFF2-40B4-BE49-F238E27FC236}">
                <a16:creationId xmlns:a16="http://schemas.microsoft.com/office/drawing/2014/main" id="{2569A127-A604-40B7-2735-BE4A31BB74E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0054" y="1957402"/>
            <a:ext cx="3991762" cy="3991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553053"/>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37</TotalTime>
  <Words>861</Words>
  <Application>Microsoft Office PowerPoint</Application>
  <PresentationFormat>ワイド画面</PresentationFormat>
  <Paragraphs>110</Paragraphs>
  <Slides>11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Gill Sans MT</vt:lpstr>
      <vt:lpstr>ギャラリー</vt:lpstr>
      <vt:lpstr>学生部大会　説明会</vt:lpstr>
      <vt:lpstr>開催目的</vt:lpstr>
      <vt:lpstr>学生部の理念</vt:lpstr>
      <vt:lpstr>開催する意義①　直接的意義</vt:lpstr>
      <vt:lpstr>開催する意義②　間接的意義</vt:lpstr>
      <vt:lpstr>メリット</vt:lpstr>
      <vt:lpstr>デメリット</vt:lpstr>
      <vt:lpstr>参加人数</vt:lpstr>
      <vt:lpstr>イメージ</vt:lpstr>
      <vt:lpstr>プログラム</vt:lpstr>
      <vt:lpstr>参加予定者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学生部大会　説明会</dc:title>
  <dc:creator>24g0126</dc:creator>
  <cp:lastModifiedBy>24g0126</cp:lastModifiedBy>
  <cp:revision>2</cp:revision>
  <dcterms:created xsi:type="dcterms:W3CDTF">2024-01-27T14:39:36Z</dcterms:created>
  <dcterms:modified xsi:type="dcterms:W3CDTF">2024-01-27T15:17:23Z</dcterms:modified>
</cp:coreProperties>
</file>